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layfair Display"/>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6.xml"/><Relationship Id="rId33" Type="http://schemas.openxmlformats.org/officeDocument/2006/relationships/font" Target="fonts/PlayfairDisplay-boldItalic.fntdata"/><Relationship Id="rId10" Type="http://schemas.openxmlformats.org/officeDocument/2006/relationships/slide" Target="slides/slide5.xml"/><Relationship Id="rId32" Type="http://schemas.openxmlformats.org/officeDocument/2006/relationships/font" Target="fonts/PlayfairDisplay-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593703c2e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b593703c2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593703c2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593703c2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593703c2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593703c2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593703c2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593703c2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593703c2e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593703c2e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593703c2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593703c2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593703c2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b593703c2e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593703c2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593703c2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b62eed67c3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b62eed67c3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778408a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778408a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593703c2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593703c2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778408aa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778408aa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778408aa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6778408aa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62eed67c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b62eed67c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62eed67c3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62eed67c3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62eed67c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b62eed67c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b593703c2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b593703c2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593703c2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593703c2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593703c2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593703c2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593703c2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593703c2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593703c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593703c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en"/>
              <a:t>Bottom left near blocks    2) All possible </a:t>
            </a:r>
            <a:r>
              <a:rPr lang="en"/>
              <a:t>highlighted. Red meaning a stream must be connected there for Aspen to run without error  3) Connecting it to an inlet or outlet will cause the other inlets/outlets to disappear as two inlets cannot be connected.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593703c2e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593703c2e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arenR"/>
            </a:pPr>
            <a:r>
              <a:rPr lang="en">
                <a:solidFill>
                  <a:schemeClr val="dk1"/>
                </a:solidFill>
              </a:rPr>
              <a:t>4)  this can be done by looking in the bottom left hand corner if you see the red flowsheet not complete not everything is connected and specified. This will not say input complete if only the flowsheet is complete as for that you must specify enough of the input or output streams for aspen to be able to calculate the rest but you can click the check status button to see what is still needed to complete the inputs or click on the next button at the top of the screen and completion status window will pop up telling you what aspen requires for you to proceed including if the streams are all connected correctly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593703c2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593703c2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lms.nchu.edu.tw/sysdata/doc/7/781150a761299e66/pdf.pdf" TargetMode="External"/><Relationship Id="rId4" Type="http://schemas.openxmlformats.org/officeDocument/2006/relationships/hyperlink" Target="https://www.youtube.com/watch?v=qYZLCIDaoE0&amp;ab_channel=HotSpot" TargetMode="External"/><Relationship Id="rId5" Type="http://schemas.openxmlformats.org/officeDocument/2006/relationships/hyperlink" Target="https://www.youtube.com/watch?v=zid5ngN1Y-I&amp;ab_channel=MohamadReziAbdulHam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0.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Aspen: Material Balances &amp; Reactions of Custom Compounds</a:t>
            </a:r>
            <a:endParaRPr/>
          </a:p>
        </p:txBody>
      </p:sp>
      <p:sp>
        <p:nvSpPr>
          <p:cNvPr id="60" name="Google Shape;60;p13"/>
          <p:cNvSpPr txBox="1"/>
          <p:nvPr>
            <p:ph idx="1" type="subTitle"/>
          </p:nvPr>
        </p:nvSpPr>
        <p:spPr>
          <a:xfrm>
            <a:off x="3096238" y="3505055"/>
            <a:ext cx="2951400" cy="701400"/>
          </a:xfrm>
          <a:prstGeom prst="rect">
            <a:avLst/>
          </a:prstGeom>
        </p:spPr>
        <p:txBody>
          <a:bodyPr anchorCtr="0" anchor="b" bIns="91425" lIns="91425" spcFirstLastPara="1" rIns="91425" wrap="square" tIns="91425">
            <a:normAutofit fontScale="62500"/>
          </a:bodyPr>
          <a:lstStyle/>
          <a:p>
            <a:pPr indent="0" lvl="0" marL="0" rtl="0" algn="ctr">
              <a:spcBef>
                <a:spcPts val="0"/>
              </a:spcBef>
              <a:spcAft>
                <a:spcPts val="0"/>
              </a:spcAft>
              <a:buNone/>
            </a:pPr>
            <a:r>
              <a:rPr lang="en"/>
              <a:t>CHBE446, Group 6</a:t>
            </a:r>
            <a:endParaRPr/>
          </a:p>
          <a:p>
            <a:pPr indent="0" lvl="0" marL="0" rtl="0" algn="ctr">
              <a:spcBef>
                <a:spcPts val="0"/>
              </a:spcBef>
              <a:spcAft>
                <a:spcPts val="0"/>
              </a:spcAft>
              <a:buNone/>
            </a:pPr>
            <a:r>
              <a:rPr lang="en"/>
              <a:t>Andrew Loveland, Elisa Zeng-Mariotti, Natalya Brown, Chris Duchak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311700" y="206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Step 2</a:t>
            </a:r>
            <a:r>
              <a:rPr lang="en">
                <a:solidFill>
                  <a:srgbClr val="000000"/>
                </a:solidFill>
              </a:rPr>
              <a:t>: Type the name of </a:t>
            </a:r>
            <a:r>
              <a:rPr lang="en">
                <a:solidFill>
                  <a:srgbClr val="000000"/>
                </a:solidFill>
              </a:rPr>
              <a:t>your</a:t>
            </a:r>
            <a:r>
              <a:rPr lang="en">
                <a:solidFill>
                  <a:srgbClr val="000000"/>
                </a:solidFill>
              </a:rPr>
              <a:t> component in the “Component ID” tab and click the “tab” button on your </a:t>
            </a:r>
            <a:r>
              <a:rPr lang="en">
                <a:solidFill>
                  <a:srgbClr val="000000"/>
                </a:solidFill>
              </a:rPr>
              <a:t>computer</a:t>
            </a:r>
            <a:r>
              <a:rPr lang="en">
                <a:solidFill>
                  <a:srgbClr val="000000"/>
                </a:solidFill>
              </a:rPr>
              <a:t> to switch over to the “Type” tab</a:t>
            </a:r>
            <a:r>
              <a:rPr lang="en">
                <a:solidFill>
                  <a:srgbClr val="000000"/>
                </a:solidFill>
              </a:rPr>
              <a:t>. </a:t>
            </a:r>
            <a:r>
              <a:rPr lang="en">
                <a:solidFill>
                  <a:srgbClr val="000000"/>
                </a:solidFill>
              </a:rPr>
              <a:t> Leave the selected type as “Conventional”</a:t>
            </a:r>
            <a:endParaRPr>
              <a:solidFill>
                <a:srgbClr val="000000"/>
              </a:solidFill>
            </a:endParaRPr>
          </a:p>
          <a:p>
            <a:pPr indent="0" lvl="0" marL="0" rtl="0" algn="l">
              <a:spcBef>
                <a:spcPts val="1200"/>
              </a:spcBef>
              <a:spcAft>
                <a:spcPts val="1200"/>
              </a:spcAft>
              <a:buNone/>
            </a:pPr>
            <a:r>
              <a:rPr b="1" lang="en">
                <a:solidFill>
                  <a:srgbClr val="000000"/>
                </a:solidFill>
              </a:rPr>
              <a:t>Step 3</a:t>
            </a:r>
            <a:r>
              <a:rPr lang="en">
                <a:solidFill>
                  <a:srgbClr val="000000"/>
                </a:solidFill>
              </a:rPr>
              <a:t>: Select “User defined” below the Components </a:t>
            </a:r>
            <a:r>
              <a:rPr lang="en">
                <a:solidFill>
                  <a:srgbClr val="000000"/>
                </a:solidFill>
              </a:rPr>
              <a:t>entry</a:t>
            </a:r>
            <a:r>
              <a:rPr lang="en">
                <a:solidFill>
                  <a:srgbClr val="000000"/>
                </a:solidFill>
              </a:rPr>
              <a:t> field</a:t>
            </a:r>
            <a:r>
              <a:rPr lang="en">
                <a:solidFill>
                  <a:srgbClr val="000000"/>
                </a:solidFill>
              </a:rPr>
              <a:t>.</a:t>
            </a:r>
            <a:r>
              <a:rPr lang="en"/>
              <a:t>  </a:t>
            </a:r>
            <a:r>
              <a:rPr lang="en"/>
              <a:t> </a:t>
            </a:r>
            <a:r>
              <a:rPr lang="en">
                <a:solidFill>
                  <a:schemeClr val="dk1"/>
                </a:solidFill>
              </a:rPr>
              <a:t>Note: It may display a confirmation tab, simply click “Next” to continue</a:t>
            </a:r>
            <a:endParaRPr>
              <a:solidFill>
                <a:schemeClr val="dk1"/>
              </a:solidFill>
            </a:endParaRPr>
          </a:p>
        </p:txBody>
      </p:sp>
      <p:grpSp>
        <p:nvGrpSpPr>
          <p:cNvPr id="141" name="Google Shape;141;p22"/>
          <p:cNvGrpSpPr/>
          <p:nvPr/>
        </p:nvGrpSpPr>
        <p:grpSpPr>
          <a:xfrm>
            <a:off x="155900" y="2389909"/>
            <a:ext cx="8832191" cy="2392175"/>
            <a:chOff x="0" y="2256869"/>
            <a:chExt cx="9144001" cy="2582506"/>
          </a:xfrm>
        </p:grpSpPr>
        <p:pic>
          <p:nvPicPr>
            <p:cNvPr id="142" name="Google Shape;142;p22"/>
            <p:cNvPicPr preferRelativeResize="0"/>
            <p:nvPr/>
          </p:nvPicPr>
          <p:blipFill>
            <a:blip r:embed="rId3">
              <a:alphaModFix/>
            </a:blip>
            <a:stretch>
              <a:fillRect/>
            </a:stretch>
          </p:blipFill>
          <p:spPr>
            <a:xfrm>
              <a:off x="0" y="2256869"/>
              <a:ext cx="9144001" cy="2582506"/>
            </a:xfrm>
            <a:prstGeom prst="rect">
              <a:avLst/>
            </a:prstGeom>
            <a:noFill/>
            <a:ln>
              <a:noFill/>
            </a:ln>
          </p:spPr>
        </p:pic>
        <p:sp>
          <p:nvSpPr>
            <p:cNvPr id="143" name="Google Shape;143;p22"/>
            <p:cNvSpPr/>
            <p:nvPr/>
          </p:nvSpPr>
          <p:spPr>
            <a:xfrm>
              <a:off x="3345250" y="4486225"/>
              <a:ext cx="1084200" cy="3042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idx="1" type="body"/>
          </p:nvPr>
        </p:nvSpPr>
        <p:spPr>
          <a:xfrm>
            <a:off x="311700" y="3062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Step 4</a:t>
            </a:r>
            <a:r>
              <a:rPr lang="en">
                <a:solidFill>
                  <a:srgbClr val="000000"/>
                </a:solidFill>
              </a:rPr>
              <a:t>: Click “ Draw/Import/ Edit Structure”</a:t>
            </a:r>
            <a:endParaRPr>
              <a:solidFill>
                <a:srgbClr val="000000"/>
              </a:solidFill>
            </a:endParaRPr>
          </a:p>
          <a:p>
            <a:pPr indent="0" lvl="0" marL="0" rtl="0" algn="l">
              <a:spcBef>
                <a:spcPts val="1200"/>
              </a:spcBef>
              <a:spcAft>
                <a:spcPts val="1200"/>
              </a:spcAft>
              <a:buNone/>
            </a:pPr>
            <a:r>
              <a:t/>
            </a:r>
            <a:endParaRPr/>
          </a:p>
        </p:txBody>
      </p:sp>
      <p:pic>
        <p:nvPicPr>
          <p:cNvPr id="149" name="Google Shape;149;p23"/>
          <p:cNvPicPr preferRelativeResize="0"/>
          <p:nvPr/>
        </p:nvPicPr>
        <p:blipFill rotWithShape="1">
          <a:blip r:embed="rId3">
            <a:alphaModFix/>
          </a:blip>
          <a:srcRect b="16492" l="0" r="0" t="0"/>
          <a:stretch/>
        </p:blipFill>
        <p:spPr>
          <a:xfrm>
            <a:off x="1706075" y="891450"/>
            <a:ext cx="5731850" cy="3881825"/>
          </a:xfrm>
          <a:prstGeom prst="rect">
            <a:avLst/>
          </a:prstGeom>
          <a:noFill/>
          <a:ln>
            <a:noFill/>
          </a:ln>
        </p:spPr>
      </p:pic>
      <p:sp>
        <p:nvSpPr>
          <p:cNvPr id="150" name="Google Shape;150;p23"/>
          <p:cNvSpPr/>
          <p:nvPr/>
        </p:nvSpPr>
        <p:spPr>
          <a:xfrm>
            <a:off x="2075900" y="2181700"/>
            <a:ext cx="1573500" cy="2379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idx="1" type="body"/>
          </p:nvPr>
        </p:nvSpPr>
        <p:spPr>
          <a:xfrm>
            <a:off x="73675" y="0"/>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None/>
            </a:pPr>
            <a:r>
              <a:rPr b="1" lang="en">
                <a:solidFill>
                  <a:srgbClr val="000000"/>
                </a:solidFill>
              </a:rPr>
              <a:t>Step 5</a:t>
            </a:r>
            <a:r>
              <a:rPr lang="en">
                <a:solidFill>
                  <a:srgbClr val="000000"/>
                </a:solidFill>
              </a:rPr>
              <a:t>: Use the tools in the “Molecule Editor” tab to draw the structure of your unique compound</a:t>
            </a:r>
            <a:r>
              <a:rPr lang="en">
                <a:solidFill>
                  <a:srgbClr val="000000"/>
                </a:solidFill>
              </a:rPr>
              <a:t>. </a:t>
            </a:r>
            <a:r>
              <a:rPr lang="en"/>
              <a:t> </a:t>
            </a:r>
            <a:r>
              <a:rPr lang="en">
                <a:solidFill>
                  <a:schemeClr val="dk1"/>
                </a:solidFill>
              </a:rPr>
              <a:t>Note: If your compound contains </a:t>
            </a:r>
            <a:r>
              <a:rPr lang="en">
                <a:solidFill>
                  <a:schemeClr val="dk1"/>
                </a:solidFill>
              </a:rPr>
              <a:t>elements</a:t>
            </a:r>
            <a:r>
              <a:rPr lang="en">
                <a:solidFill>
                  <a:schemeClr val="dk1"/>
                </a:solidFill>
              </a:rPr>
              <a:t> that are not Carbon, first draw your </a:t>
            </a:r>
            <a:r>
              <a:rPr lang="en">
                <a:solidFill>
                  <a:schemeClr val="dk1"/>
                </a:solidFill>
              </a:rPr>
              <a:t>structure</a:t>
            </a:r>
            <a:r>
              <a:rPr lang="en">
                <a:solidFill>
                  <a:schemeClr val="dk1"/>
                </a:solidFill>
              </a:rPr>
              <a:t> </a:t>
            </a:r>
            <a:r>
              <a:rPr lang="en">
                <a:solidFill>
                  <a:schemeClr val="dk1"/>
                </a:solidFill>
              </a:rPr>
              <a:t>containing</a:t>
            </a:r>
            <a:r>
              <a:rPr lang="en">
                <a:solidFill>
                  <a:schemeClr val="dk1"/>
                </a:solidFill>
              </a:rPr>
              <a:t> only Carbon molecules then select the alternative element from the “Atoms” tab and click where the Carbon that holds its place is to </a:t>
            </a:r>
            <a:r>
              <a:rPr lang="en">
                <a:solidFill>
                  <a:schemeClr val="dk1"/>
                </a:solidFill>
              </a:rPr>
              <a:t>replace</a:t>
            </a:r>
            <a:r>
              <a:rPr lang="en">
                <a:solidFill>
                  <a:schemeClr val="dk1"/>
                </a:solidFill>
              </a:rPr>
              <a:t> that Carbon  </a:t>
            </a:r>
            <a:r>
              <a:rPr lang="en">
                <a:solidFill>
                  <a:schemeClr val="dk1"/>
                </a:solidFill>
              </a:rPr>
              <a:t>element</a:t>
            </a:r>
            <a:r>
              <a:rPr lang="en">
                <a:solidFill>
                  <a:schemeClr val="dk1"/>
                </a:solidFill>
              </a:rPr>
              <a:t>.</a:t>
            </a:r>
            <a:endParaRPr>
              <a:solidFill>
                <a:schemeClr val="dk1"/>
              </a:solidFill>
            </a:endParaRPr>
          </a:p>
        </p:txBody>
      </p:sp>
      <p:pic>
        <p:nvPicPr>
          <p:cNvPr id="156" name="Google Shape;156;p24"/>
          <p:cNvPicPr preferRelativeResize="0"/>
          <p:nvPr/>
        </p:nvPicPr>
        <p:blipFill>
          <a:blip r:embed="rId3">
            <a:alphaModFix/>
          </a:blip>
          <a:stretch>
            <a:fillRect/>
          </a:stretch>
        </p:blipFill>
        <p:spPr>
          <a:xfrm>
            <a:off x="1086575" y="1501850"/>
            <a:ext cx="6970858"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idx="1" type="body"/>
          </p:nvPr>
        </p:nvSpPr>
        <p:spPr>
          <a:xfrm>
            <a:off x="311700" y="3366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Step 6</a:t>
            </a:r>
            <a:r>
              <a:rPr lang="en">
                <a:solidFill>
                  <a:srgbClr val="000000"/>
                </a:solidFill>
              </a:rPr>
              <a:t>: </a:t>
            </a:r>
            <a:r>
              <a:rPr lang="en">
                <a:solidFill>
                  <a:srgbClr val="000000"/>
                </a:solidFill>
              </a:rPr>
              <a:t>Click</a:t>
            </a:r>
            <a:r>
              <a:rPr lang="en">
                <a:solidFill>
                  <a:srgbClr val="000000"/>
                </a:solidFill>
              </a:rPr>
              <a:t> the save icon on the top of of the “Molecule Editor” tab and save the molecule with its desired name as a “.mol” file to your computer</a:t>
            </a:r>
            <a:r>
              <a:rPr lang="en">
                <a:solidFill>
                  <a:srgbClr val="000000"/>
                </a:solidFill>
              </a:rPr>
              <a:t>.  </a:t>
            </a:r>
            <a:endParaRPr>
              <a:solidFill>
                <a:srgbClr val="000000"/>
              </a:solidFill>
            </a:endParaRPr>
          </a:p>
          <a:p>
            <a:pPr indent="0" lvl="0" marL="0" rtl="0" algn="l">
              <a:spcBef>
                <a:spcPts val="1200"/>
              </a:spcBef>
              <a:spcAft>
                <a:spcPts val="1200"/>
              </a:spcAft>
              <a:buNone/>
            </a:pPr>
            <a:r>
              <a:rPr b="1" lang="en">
                <a:solidFill>
                  <a:srgbClr val="000000"/>
                </a:solidFill>
              </a:rPr>
              <a:t>Step 7</a:t>
            </a:r>
            <a:r>
              <a:rPr lang="en">
                <a:solidFill>
                  <a:srgbClr val="000000"/>
                </a:solidFill>
              </a:rPr>
              <a:t>: Close the “Molecule Editor” tab</a:t>
            </a:r>
            <a:endParaRPr>
              <a:solidFill>
                <a:srgbClr val="000000"/>
              </a:solidFill>
            </a:endParaRPr>
          </a:p>
        </p:txBody>
      </p:sp>
      <p:pic>
        <p:nvPicPr>
          <p:cNvPr id="162" name="Google Shape;162;p25"/>
          <p:cNvPicPr preferRelativeResize="0"/>
          <p:nvPr/>
        </p:nvPicPr>
        <p:blipFill>
          <a:blip r:embed="rId3">
            <a:alphaModFix/>
          </a:blip>
          <a:stretch>
            <a:fillRect/>
          </a:stretch>
        </p:blipFill>
        <p:spPr>
          <a:xfrm>
            <a:off x="231750" y="1730325"/>
            <a:ext cx="46150340" cy="2419350"/>
          </a:xfrm>
          <a:prstGeom prst="rect">
            <a:avLst/>
          </a:prstGeom>
          <a:noFill/>
          <a:ln>
            <a:noFill/>
          </a:ln>
        </p:spPr>
      </p:pic>
      <p:sp>
        <p:nvSpPr>
          <p:cNvPr id="163" name="Google Shape;163;p25"/>
          <p:cNvSpPr/>
          <p:nvPr/>
        </p:nvSpPr>
        <p:spPr>
          <a:xfrm>
            <a:off x="1837900" y="3226250"/>
            <a:ext cx="899100" cy="833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idx="1" type="body"/>
          </p:nvPr>
        </p:nvSpPr>
        <p:spPr>
          <a:xfrm>
            <a:off x="311700" y="1872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000000"/>
                </a:solidFill>
              </a:rPr>
              <a:t>Step 8</a:t>
            </a:r>
            <a:r>
              <a:rPr lang="en">
                <a:solidFill>
                  <a:srgbClr val="000000"/>
                </a:solidFill>
              </a:rPr>
              <a:t>: Return to the “User Defined Component Wizard” tab which should already be on the </a:t>
            </a:r>
            <a:r>
              <a:rPr lang="en">
                <a:solidFill>
                  <a:srgbClr val="000000"/>
                </a:solidFill>
              </a:rPr>
              <a:t>screen</a:t>
            </a:r>
            <a:r>
              <a:rPr lang="en">
                <a:solidFill>
                  <a:srgbClr val="000000"/>
                </a:solidFill>
              </a:rPr>
              <a:t> and click “Next”.</a:t>
            </a:r>
            <a:r>
              <a:rPr lang="en">
                <a:solidFill>
                  <a:schemeClr val="dk1"/>
                </a:solidFill>
              </a:rPr>
              <a:t> Note: Confirm that the tab now says “Structure is available”</a:t>
            </a:r>
            <a:endParaRPr>
              <a:solidFill>
                <a:schemeClr val="dk1"/>
              </a:solidFill>
            </a:endParaRPr>
          </a:p>
        </p:txBody>
      </p:sp>
      <p:pic>
        <p:nvPicPr>
          <p:cNvPr id="169" name="Google Shape;169;p26"/>
          <p:cNvPicPr preferRelativeResize="0"/>
          <p:nvPr/>
        </p:nvPicPr>
        <p:blipFill>
          <a:blip r:embed="rId3">
            <a:alphaModFix/>
          </a:blip>
          <a:stretch>
            <a:fillRect/>
          </a:stretch>
        </p:blipFill>
        <p:spPr>
          <a:xfrm>
            <a:off x="2136024" y="1190000"/>
            <a:ext cx="4602551" cy="3734975"/>
          </a:xfrm>
          <a:prstGeom prst="rect">
            <a:avLst/>
          </a:prstGeom>
          <a:noFill/>
          <a:ln>
            <a:noFill/>
          </a:ln>
        </p:spPr>
      </p:pic>
      <p:sp>
        <p:nvSpPr>
          <p:cNvPr id="170" name="Google Shape;170;p26"/>
          <p:cNvSpPr/>
          <p:nvPr/>
        </p:nvSpPr>
        <p:spPr>
          <a:xfrm>
            <a:off x="3953475" y="2221350"/>
            <a:ext cx="925500" cy="211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1" name="Google Shape;171;p26"/>
          <p:cNvSpPr/>
          <p:nvPr/>
        </p:nvSpPr>
        <p:spPr>
          <a:xfrm>
            <a:off x="5447625" y="4693950"/>
            <a:ext cx="621600" cy="231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idx="1" type="body"/>
          </p:nvPr>
        </p:nvSpPr>
        <p:spPr>
          <a:xfrm>
            <a:off x="192700" y="1872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Step 9</a:t>
            </a:r>
            <a:r>
              <a:rPr lang="en">
                <a:solidFill>
                  <a:srgbClr val="000000"/>
                </a:solidFill>
              </a:rPr>
              <a:t>: Select “Evaluate using NIST TDE” and click “Evaluate now”. </a:t>
            </a:r>
            <a:r>
              <a:rPr lang="en">
                <a:solidFill>
                  <a:schemeClr val="dk1"/>
                </a:solidFill>
              </a:rPr>
              <a:t>Note: It may display a confirmation tab, simply click “OK” to continue</a:t>
            </a:r>
            <a:endParaRPr>
              <a:solidFill>
                <a:schemeClr val="dk1"/>
              </a:solidFill>
            </a:endParaRPr>
          </a:p>
          <a:p>
            <a:pPr indent="0" lvl="0" marL="0" rtl="0" algn="l">
              <a:spcBef>
                <a:spcPts val="1200"/>
              </a:spcBef>
              <a:spcAft>
                <a:spcPts val="1200"/>
              </a:spcAft>
              <a:buNone/>
            </a:pPr>
            <a:r>
              <a:t/>
            </a:r>
            <a:endParaRPr/>
          </a:p>
        </p:txBody>
      </p:sp>
      <p:pic>
        <p:nvPicPr>
          <p:cNvPr id="177" name="Google Shape;177;p27"/>
          <p:cNvPicPr preferRelativeResize="0"/>
          <p:nvPr/>
        </p:nvPicPr>
        <p:blipFill>
          <a:blip r:embed="rId3">
            <a:alphaModFix/>
          </a:blip>
          <a:stretch>
            <a:fillRect/>
          </a:stretch>
        </p:blipFill>
        <p:spPr>
          <a:xfrm>
            <a:off x="2247800" y="1046475"/>
            <a:ext cx="4888225" cy="3949376"/>
          </a:xfrm>
          <a:prstGeom prst="rect">
            <a:avLst/>
          </a:prstGeom>
          <a:noFill/>
          <a:ln>
            <a:noFill/>
          </a:ln>
        </p:spPr>
      </p:pic>
      <p:sp>
        <p:nvSpPr>
          <p:cNvPr id="178" name="Google Shape;178;p27"/>
          <p:cNvSpPr/>
          <p:nvPr/>
        </p:nvSpPr>
        <p:spPr>
          <a:xfrm>
            <a:off x="2459350" y="3246550"/>
            <a:ext cx="2287500" cy="3042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idx="1" type="body"/>
          </p:nvPr>
        </p:nvSpPr>
        <p:spPr>
          <a:xfrm>
            <a:off x="311700" y="1740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Step 10</a:t>
            </a:r>
            <a:r>
              <a:rPr lang="en">
                <a:solidFill>
                  <a:srgbClr val="000000"/>
                </a:solidFill>
              </a:rPr>
              <a:t>: ASPEN will display a list of parameters from NIST’s evaluation of your drawn compound under a “TDE Pure Results” tab</a:t>
            </a:r>
            <a:r>
              <a:rPr lang="en">
                <a:solidFill>
                  <a:srgbClr val="000000"/>
                </a:solidFill>
              </a:rPr>
              <a:t>.  </a:t>
            </a:r>
            <a:r>
              <a:rPr lang="en">
                <a:solidFill>
                  <a:srgbClr val="000000"/>
                </a:solidFill>
              </a:rPr>
              <a:t> Click “Save Parameters” to save the properties of your compound for future use</a:t>
            </a:r>
            <a:r>
              <a:rPr lang="en">
                <a:solidFill>
                  <a:srgbClr val="000000"/>
                </a:solidFill>
              </a:rPr>
              <a:t>.</a:t>
            </a:r>
            <a:r>
              <a:rPr lang="en"/>
              <a:t>  </a:t>
            </a:r>
            <a:r>
              <a:rPr lang="en"/>
              <a:t> </a:t>
            </a:r>
            <a:r>
              <a:rPr lang="en">
                <a:solidFill>
                  <a:schemeClr val="dk1"/>
                </a:solidFill>
              </a:rPr>
              <a:t>Note: It will display a “Parameters to be saved” window, leave all parameters checked and click “OK” to continue</a:t>
            </a:r>
            <a:endParaRPr>
              <a:solidFill>
                <a:schemeClr val="dk1"/>
              </a:solidFill>
            </a:endParaRPr>
          </a:p>
          <a:p>
            <a:pPr indent="0" lvl="0" marL="0" rtl="0" algn="l">
              <a:spcBef>
                <a:spcPts val="1200"/>
              </a:spcBef>
              <a:spcAft>
                <a:spcPts val="1200"/>
              </a:spcAft>
              <a:buNone/>
            </a:pPr>
            <a:r>
              <a:t/>
            </a:r>
            <a:endParaRPr/>
          </a:p>
        </p:txBody>
      </p:sp>
      <p:pic>
        <p:nvPicPr>
          <p:cNvPr id="184" name="Google Shape;184;p28"/>
          <p:cNvPicPr preferRelativeResize="0"/>
          <p:nvPr/>
        </p:nvPicPr>
        <p:blipFill>
          <a:blip r:embed="rId3">
            <a:alphaModFix/>
          </a:blip>
          <a:stretch>
            <a:fillRect/>
          </a:stretch>
        </p:blipFill>
        <p:spPr>
          <a:xfrm>
            <a:off x="1182975" y="1702725"/>
            <a:ext cx="6778051" cy="3219576"/>
          </a:xfrm>
          <a:prstGeom prst="rect">
            <a:avLst/>
          </a:prstGeom>
          <a:noFill/>
          <a:ln>
            <a:noFill/>
          </a:ln>
        </p:spPr>
      </p:pic>
      <p:sp>
        <p:nvSpPr>
          <p:cNvPr id="185" name="Google Shape;185;p28"/>
          <p:cNvSpPr/>
          <p:nvPr/>
        </p:nvSpPr>
        <p:spPr>
          <a:xfrm>
            <a:off x="2895700" y="4680800"/>
            <a:ext cx="766800" cy="241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Custom Reactions</a:t>
            </a:r>
            <a:endParaRPr/>
          </a:p>
        </p:txBody>
      </p:sp>
      <p:sp>
        <p:nvSpPr>
          <p:cNvPr id="191" name="Google Shape;19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1"/>
              </a:buClr>
              <a:buSzPts val="1800"/>
              <a:buChar char="●"/>
            </a:pPr>
            <a:r>
              <a:rPr lang="en">
                <a:solidFill>
                  <a:schemeClr val="accent1"/>
                </a:solidFill>
              </a:rPr>
              <a:t>Define reactions using existing and custom components</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Aspen has multiple options for defining kinetics (powerlaw, custom, etc.)</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Non-conventional compounds (coal)</a:t>
            </a:r>
            <a:endParaRPr>
              <a:solidFill>
                <a:schemeClr val="accent1"/>
              </a:solidFill>
            </a:endParaRPr>
          </a:p>
          <a:p>
            <a:pPr indent="0" lvl="0" marL="0" rtl="0" algn="l">
              <a:spcBef>
                <a:spcPts val="1200"/>
              </a:spcBef>
              <a:spcAft>
                <a:spcPts val="1200"/>
              </a:spcAft>
              <a:buNone/>
            </a:pPr>
            <a:r>
              <a:t/>
            </a:r>
            <a:endParaRPr>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Adding Reactions</a:t>
            </a:r>
            <a:endParaRPr/>
          </a:p>
        </p:txBody>
      </p:sp>
      <p:pic>
        <p:nvPicPr>
          <p:cNvPr id="197" name="Google Shape;197;p30"/>
          <p:cNvPicPr preferRelativeResize="0"/>
          <p:nvPr/>
        </p:nvPicPr>
        <p:blipFill>
          <a:blip r:embed="rId3">
            <a:alphaModFix/>
          </a:blip>
          <a:stretch>
            <a:fillRect/>
          </a:stretch>
        </p:blipFill>
        <p:spPr>
          <a:xfrm>
            <a:off x="717763" y="1017450"/>
            <a:ext cx="7708480" cy="3821251"/>
          </a:xfrm>
          <a:prstGeom prst="rect">
            <a:avLst/>
          </a:prstGeom>
          <a:noFill/>
          <a:ln>
            <a:noFill/>
          </a:ln>
        </p:spPr>
      </p:pic>
      <p:sp>
        <p:nvSpPr>
          <p:cNvPr id="198" name="Google Shape;198;p30"/>
          <p:cNvSpPr/>
          <p:nvPr/>
        </p:nvSpPr>
        <p:spPr>
          <a:xfrm>
            <a:off x="2280525" y="1601775"/>
            <a:ext cx="528600" cy="141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99" name="Google Shape;199;p30"/>
          <p:cNvSpPr/>
          <p:nvPr/>
        </p:nvSpPr>
        <p:spPr>
          <a:xfrm>
            <a:off x="5097050" y="3719175"/>
            <a:ext cx="528600" cy="141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0" name="Google Shape;200;p30"/>
          <p:cNvSpPr/>
          <p:nvPr/>
        </p:nvSpPr>
        <p:spPr>
          <a:xfrm>
            <a:off x="841600" y="2430750"/>
            <a:ext cx="528600" cy="141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1" name="Google Shape;201;p30"/>
          <p:cNvSpPr/>
          <p:nvPr/>
        </p:nvSpPr>
        <p:spPr>
          <a:xfrm>
            <a:off x="717775" y="4584275"/>
            <a:ext cx="752400" cy="254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Defining Stoichiometry</a:t>
            </a:r>
            <a:endParaRPr/>
          </a:p>
        </p:txBody>
      </p:sp>
      <p:pic>
        <p:nvPicPr>
          <p:cNvPr id="207" name="Google Shape;207;p31"/>
          <p:cNvPicPr preferRelativeResize="0"/>
          <p:nvPr/>
        </p:nvPicPr>
        <p:blipFill>
          <a:blip r:embed="rId3">
            <a:alphaModFix/>
          </a:blip>
          <a:stretch>
            <a:fillRect/>
          </a:stretch>
        </p:blipFill>
        <p:spPr>
          <a:xfrm>
            <a:off x="460000" y="1111125"/>
            <a:ext cx="8223993" cy="3821249"/>
          </a:xfrm>
          <a:prstGeom prst="rect">
            <a:avLst/>
          </a:prstGeom>
          <a:noFill/>
          <a:ln>
            <a:noFill/>
          </a:ln>
        </p:spPr>
      </p:pic>
      <p:sp>
        <p:nvSpPr>
          <p:cNvPr id="208" name="Google Shape;208;p31"/>
          <p:cNvSpPr/>
          <p:nvPr/>
        </p:nvSpPr>
        <p:spPr>
          <a:xfrm>
            <a:off x="1996350" y="1808450"/>
            <a:ext cx="528600" cy="141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9" name="Google Shape;209;p31"/>
          <p:cNvSpPr/>
          <p:nvPr/>
        </p:nvSpPr>
        <p:spPr>
          <a:xfrm>
            <a:off x="6061575" y="2036000"/>
            <a:ext cx="528600" cy="211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Material Balances with Reactions</a:t>
            </a:r>
            <a:endParaRPr/>
          </a:p>
        </p:txBody>
      </p:sp>
      <p:sp>
        <p:nvSpPr>
          <p:cNvPr id="66" name="Google Shape;66;p14"/>
          <p:cNvSpPr txBox="1"/>
          <p:nvPr>
            <p:ph idx="1" type="body"/>
          </p:nvPr>
        </p:nvSpPr>
        <p:spPr>
          <a:xfrm>
            <a:off x="311700" y="10764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1"/>
              </a:buClr>
              <a:buSzPts val="1800"/>
              <a:buChar char="●"/>
            </a:pPr>
            <a:r>
              <a:rPr lang="en">
                <a:solidFill>
                  <a:schemeClr val="accent1"/>
                </a:solidFill>
              </a:rPr>
              <a:t>Mass in = Mass out</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A certain amount of a component that goes into a system will come out</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The stoichiometry of the reaction must be considered</a:t>
            </a:r>
            <a:endParaRPr>
              <a:solidFill>
                <a:schemeClr val="accent1"/>
              </a:solidFill>
            </a:endParaRPr>
          </a:p>
          <a:p>
            <a:pPr indent="0" lvl="0" marL="0" rtl="0" algn="l">
              <a:spcBef>
                <a:spcPts val="1200"/>
              </a:spcBef>
              <a:spcAft>
                <a:spcPts val="0"/>
              </a:spcAft>
              <a:buNone/>
            </a:pPr>
            <a:r>
              <a:rPr lang="en">
                <a:solidFill>
                  <a:schemeClr val="accent1"/>
                </a:solidFill>
              </a:rPr>
              <a:t>Example: Ammonia Production</a:t>
            </a:r>
            <a:endParaRPr>
              <a:solidFill>
                <a:schemeClr val="accent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p>
        </p:txBody>
      </p:sp>
      <p:pic>
        <p:nvPicPr>
          <p:cNvPr id="67" name="Google Shape;67;p14"/>
          <p:cNvPicPr preferRelativeResize="0"/>
          <p:nvPr/>
        </p:nvPicPr>
        <p:blipFill>
          <a:blip r:embed="rId3">
            <a:alphaModFix/>
          </a:blip>
          <a:stretch>
            <a:fillRect/>
          </a:stretch>
        </p:blipFill>
        <p:spPr>
          <a:xfrm>
            <a:off x="3126350" y="2495550"/>
            <a:ext cx="2891300" cy="670975"/>
          </a:xfrm>
          <a:prstGeom prst="rect">
            <a:avLst/>
          </a:prstGeom>
          <a:noFill/>
          <a:ln>
            <a:noFill/>
          </a:ln>
        </p:spPr>
      </p:pic>
      <p:pic>
        <p:nvPicPr>
          <p:cNvPr id="68" name="Google Shape;68;p14"/>
          <p:cNvPicPr preferRelativeResize="0"/>
          <p:nvPr/>
        </p:nvPicPr>
        <p:blipFill>
          <a:blip r:embed="rId4">
            <a:alphaModFix/>
          </a:blip>
          <a:stretch>
            <a:fillRect/>
          </a:stretch>
        </p:blipFill>
        <p:spPr>
          <a:xfrm>
            <a:off x="1630100" y="3237250"/>
            <a:ext cx="5654949" cy="1784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Kinetics</a:t>
            </a:r>
            <a:endParaRPr/>
          </a:p>
        </p:txBody>
      </p:sp>
      <p:pic>
        <p:nvPicPr>
          <p:cNvPr id="215" name="Google Shape;215;p32"/>
          <p:cNvPicPr preferRelativeResize="0"/>
          <p:nvPr/>
        </p:nvPicPr>
        <p:blipFill>
          <a:blip r:embed="rId3">
            <a:alphaModFix/>
          </a:blip>
          <a:stretch>
            <a:fillRect/>
          </a:stretch>
        </p:blipFill>
        <p:spPr>
          <a:xfrm>
            <a:off x="660875" y="1017450"/>
            <a:ext cx="7822245" cy="3821250"/>
          </a:xfrm>
          <a:prstGeom prst="rect">
            <a:avLst/>
          </a:prstGeom>
          <a:noFill/>
          <a:ln>
            <a:noFill/>
          </a:ln>
        </p:spPr>
      </p:pic>
      <p:sp>
        <p:nvSpPr>
          <p:cNvPr id="216" name="Google Shape;216;p32"/>
          <p:cNvSpPr/>
          <p:nvPr/>
        </p:nvSpPr>
        <p:spPr>
          <a:xfrm>
            <a:off x="1716850" y="1237725"/>
            <a:ext cx="610500" cy="22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Custom Kinetics</a:t>
            </a:r>
            <a:endParaRPr/>
          </a:p>
        </p:txBody>
      </p:sp>
      <p:pic>
        <p:nvPicPr>
          <p:cNvPr id="222" name="Google Shape;222;p33"/>
          <p:cNvPicPr preferRelativeResize="0"/>
          <p:nvPr/>
        </p:nvPicPr>
        <p:blipFill>
          <a:blip r:embed="rId3">
            <a:alphaModFix/>
          </a:blip>
          <a:stretch>
            <a:fillRect/>
          </a:stretch>
        </p:blipFill>
        <p:spPr>
          <a:xfrm>
            <a:off x="474088" y="970225"/>
            <a:ext cx="8195832" cy="3821250"/>
          </a:xfrm>
          <a:prstGeom prst="rect">
            <a:avLst/>
          </a:prstGeom>
          <a:noFill/>
          <a:ln>
            <a:noFill/>
          </a:ln>
        </p:spPr>
      </p:pic>
      <p:sp>
        <p:nvSpPr>
          <p:cNvPr id="223" name="Google Shape;223;p33"/>
          <p:cNvSpPr/>
          <p:nvPr/>
        </p:nvSpPr>
        <p:spPr>
          <a:xfrm>
            <a:off x="2691550" y="1179025"/>
            <a:ext cx="645900" cy="211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Adding </a:t>
            </a:r>
            <a:r>
              <a:rPr lang="en"/>
              <a:t>Non Conventional</a:t>
            </a:r>
            <a:r>
              <a:rPr lang="en"/>
              <a:t> Components</a:t>
            </a:r>
            <a:endParaRPr/>
          </a:p>
        </p:txBody>
      </p:sp>
      <p:pic>
        <p:nvPicPr>
          <p:cNvPr id="229" name="Google Shape;229;p34"/>
          <p:cNvPicPr preferRelativeResize="0"/>
          <p:nvPr/>
        </p:nvPicPr>
        <p:blipFill>
          <a:blip r:embed="rId3">
            <a:alphaModFix/>
          </a:blip>
          <a:stretch>
            <a:fillRect/>
          </a:stretch>
        </p:blipFill>
        <p:spPr>
          <a:xfrm>
            <a:off x="173413" y="1075900"/>
            <a:ext cx="8797168" cy="3821250"/>
          </a:xfrm>
          <a:prstGeom prst="rect">
            <a:avLst/>
          </a:prstGeom>
          <a:noFill/>
          <a:ln>
            <a:noFill/>
          </a:ln>
        </p:spPr>
      </p:pic>
      <p:sp>
        <p:nvSpPr>
          <p:cNvPr id="230" name="Google Shape;230;p34"/>
          <p:cNvSpPr/>
          <p:nvPr/>
        </p:nvSpPr>
        <p:spPr>
          <a:xfrm>
            <a:off x="225475" y="1660475"/>
            <a:ext cx="1021800" cy="18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1" name="Google Shape;231;p34"/>
          <p:cNvSpPr/>
          <p:nvPr/>
        </p:nvSpPr>
        <p:spPr>
          <a:xfrm>
            <a:off x="2961350" y="3680050"/>
            <a:ext cx="881100" cy="18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5"/>
          <p:cNvPicPr preferRelativeResize="0"/>
          <p:nvPr/>
        </p:nvPicPr>
        <p:blipFill>
          <a:blip r:embed="rId3">
            <a:alphaModFix/>
          </a:blip>
          <a:stretch>
            <a:fillRect/>
          </a:stretch>
        </p:blipFill>
        <p:spPr>
          <a:xfrm>
            <a:off x="508700" y="1017450"/>
            <a:ext cx="8126612" cy="3821250"/>
          </a:xfrm>
          <a:prstGeom prst="rect">
            <a:avLst/>
          </a:prstGeom>
          <a:noFill/>
          <a:ln>
            <a:noFill/>
          </a:ln>
        </p:spPr>
      </p:pic>
      <p:sp>
        <p:nvSpPr>
          <p:cNvPr id="237" name="Google Shape;237;p35"/>
          <p:cNvSpPr/>
          <p:nvPr/>
        </p:nvSpPr>
        <p:spPr>
          <a:xfrm>
            <a:off x="777400" y="2477850"/>
            <a:ext cx="1104000" cy="263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8" name="Google Shape;238;p35"/>
          <p:cNvSpPr/>
          <p:nvPr/>
        </p:nvSpPr>
        <p:spPr>
          <a:xfrm>
            <a:off x="3349125" y="2353325"/>
            <a:ext cx="1104000" cy="481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39" name="Google Shape;239;p3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Coal example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245" name="Google Shape;24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CHBE444 Workshop D part 1</a:t>
            </a:r>
            <a:endParaRPr sz="1200"/>
          </a:p>
          <a:p>
            <a:pPr indent="0" lvl="0" marL="0" rtl="0" algn="l">
              <a:spcBef>
                <a:spcPts val="1200"/>
              </a:spcBef>
              <a:spcAft>
                <a:spcPts val="0"/>
              </a:spcAft>
              <a:buNone/>
            </a:pPr>
            <a:r>
              <a:rPr lang="en" sz="1200"/>
              <a:t>CHBE444 Workshop D part 2</a:t>
            </a:r>
            <a:endParaRPr sz="1200"/>
          </a:p>
          <a:p>
            <a:pPr indent="0" lvl="0" marL="0" rtl="0" algn="l">
              <a:spcBef>
                <a:spcPts val="1200"/>
              </a:spcBef>
              <a:spcAft>
                <a:spcPts val="0"/>
              </a:spcAft>
              <a:buNone/>
            </a:pPr>
            <a:r>
              <a:rPr lang="en" sz="1200"/>
              <a:t>CHBE444 Ammonia Cold Shot Reactor Design</a:t>
            </a:r>
            <a:endParaRPr sz="1200"/>
          </a:p>
          <a:p>
            <a:pPr indent="0" lvl="0" marL="0" rtl="0" algn="l">
              <a:spcBef>
                <a:spcPts val="1200"/>
              </a:spcBef>
              <a:spcAft>
                <a:spcPts val="0"/>
              </a:spcAft>
              <a:buNone/>
            </a:pPr>
            <a:r>
              <a:rPr lang="en" sz="1200"/>
              <a:t>CHBE444 Final Project Unit 2</a:t>
            </a:r>
            <a:endParaRPr sz="1200"/>
          </a:p>
          <a:p>
            <a:pPr indent="0" lvl="0" marL="0" rtl="0" algn="l">
              <a:spcBef>
                <a:spcPts val="1200"/>
              </a:spcBef>
              <a:spcAft>
                <a:spcPts val="0"/>
              </a:spcAft>
              <a:buNone/>
            </a:pPr>
            <a:r>
              <a:rPr lang="en" sz="1200"/>
              <a:t>Aspen PLus V10 User Guide 1</a:t>
            </a:r>
            <a:endParaRPr sz="1200"/>
          </a:p>
          <a:p>
            <a:pPr indent="0" lvl="0" marL="0" rtl="0" algn="l">
              <a:spcBef>
                <a:spcPts val="1200"/>
              </a:spcBef>
              <a:spcAft>
                <a:spcPts val="0"/>
              </a:spcAft>
              <a:buNone/>
            </a:pPr>
            <a:r>
              <a:rPr lang="en" sz="1200"/>
              <a:t>Aspen Technology, Inc. (2012, October 26). Create your own molecules with Aspen Plus® v8.0. Create Your Own Molecules with Aspen Plus® V8.0. </a:t>
            </a:r>
            <a:r>
              <a:rPr lang="en" sz="1200" u="sng">
                <a:solidFill>
                  <a:schemeClr val="hlink"/>
                </a:solidFill>
                <a:hlinkClick r:id="rId3"/>
              </a:rPr>
              <a:t>https://lms.nchu.edu.tw/sysdata/doc/7/781150a761299e66/pdf.pdf</a:t>
            </a:r>
            <a:endParaRPr sz="1200"/>
          </a:p>
          <a:p>
            <a:pPr indent="0" lvl="0" marL="0" rtl="0" algn="l">
              <a:spcBef>
                <a:spcPts val="1200"/>
              </a:spcBef>
              <a:spcAft>
                <a:spcPts val="0"/>
              </a:spcAft>
              <a:buNone/>
            </a:pPr>
            <a:r>
              <a:rPr lang="en" sz="1200"/>
              <a:t>Biomass Gasification Modelling with Aspen Plus. </a:t>
            </a:r>
            <a:r>
              <a:rPr lang="en" sz="1200" u="sng">
                <a:solidFill>
                  <a:srgbClr val="1155CC"/>
                </a:solidFill>
                <a:hlinkClick r:id="rId4">
                  <a:extLst>
                    <a:ext uri="{A12FA001-AC4F-418D-AE19-62706E023703}">
                      <ahyp:hlinkClr val="tx"/>
                    </a:ext>
                  </a:extLst>
                </a:hlinkClick>
              </a:rPr>
              <a:t>https://www.youtube.com/watch?v=qYZLCIDaoE0&amp;ab_channel=HotSpot</a:t>
            </a:r>
            <a:endParaRPr sz="1200"/>
          </a:p>
          <a:p>
            <a:pPr indent="0" lvl="0" marL="0" rtl="0" algn="l">
              <a:spcBef>
                <a:spcPts val="1200"/>
              </a:spcBef>
              <a:spcAft>
                <a:spcPts val="1200"/>
              </a:spcAft>
              <a:buNone/>
            </a:pPr>
            <a:r>
              <a:rPr lang="en" sz="1200"/>
              <a:t>Aspen Plus - Nonconventional Component Coal (Proximate, Ultimate, Sulfur Analysis). </a:t>
            </a:r>
            <a:r>
              <a:rPr lang="en" sz="1200" u="sng">
                <a:solidFill>
                  <a:srgbClr val="1155CC"/>
                </a:solidFill>
                <a:hlinkClick r:id="rId5">
                  <a:extLst>
                    <a:ext uri="{A12FA001-AC4F-418D-AE19-62706E023703}">
                      <ahyp:hlinkClr val="tx"/>
                    </a:ext>
                  </a:extLst>
                </a:hlinkClick>
              </a:rPr>
              <a:t>https://www.youtube.com/watch?v=zid5ngN1Y-I&amp;ab_channel=MohamadReziAbdulHamid</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Simplified Ammonia Reaction Material Balance</a:t>
            </a:r>
            <a:endParaRPr/>
          </a:p>
        </p:txBody>
      </p:sp>
      <p:sp>
        <p:nvSpPr>
          <p:cNvPr id="74" name="Google Shape;74;p15"/>
          <p:cNvSpPr txBox="1"/>
          <p:nvPr>
            <p:ph idx="1" type="body"/>
          </p:nvPr>
        </p:nvSpPr>
        <p:spPr>
          <a:xfrm>
            <a:off x="4185275" y="1748675"/>
            <a:ext cx="3571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chemeClr val="accent1"/>
                </a:solidFill>
              </a:rPr>
              <a:t>If you define 2 of the products</a:t>
            </a:r>
            <a:r>
              <a:rPr lang="en" sz="1900">
                <a:solidFill>
                  <a:schemeClr val="accent1"/>
                </a:solidFill>
              </a:rPr>
              <a:t>, you can solve for the amount of reactants needed!</a:t>
            </a:r>
            <a:endParaRPr sz="1900">
              <a:solidFill>
                <a:schemeClr val="accent1"/>
              </a:solidFill>
            </a:endParaRPr>
          </a:p>
          <a:p>
            <a:pPr indent="0" lvl="0" marL="0" rtl="0" algn="l">
              <a:spcBef>
                <a:spcPts val="1200"/>
              </a:spcBef>
              <a:spcAft>
                <a:spcPts val="0"/>
              </a:spcAft>
              <a:buNone/>
            </a:pPr>
            <a:r>
              <a:t/>
            </a:r>
            <a:endParaRPr sz="1900"/>
          </a:p>
          <a:p>
            <a:pPr indent="0" lvl="0" marL="0" rtl="0" algn="l">
              <a:spcBef>
                <a:spcPts val="1200"/>
              </a:spcBef>
              <a:spcAft>
                <a:spcPts val="1200"/>
              </a:spcAft>
              <a:buNone/>
            </a:pPr>
            <a:r>
              <a:t/>
            </a:r>
            <a:endParaRPr sz="1900"/>
          </a:p>
        </p:txBody>
      </p:sp>
      <p:pic>
        <p:nvPicPr>
          <p:cNvPr id="75" name="Google Shape;75;p15"/>
          <p:cNvPicPr preferRelativeResize="0"/>
          <p:nvPr/>
        </p:nvPicPr>
        <p:blipFill>
          <a:blip r:embed="rId3">
            <a:alphaModFix/>
          </a:blip>
          <a:stretch>
            <a:fillRect/>
          </a:stretch>
        </p:blipFill>
        <p:spPr>
          <a:xfrm>
            <a:off x="481549" y="2075325"/>
            <a:ext cx="2720676" cy="2763099"/>
          </a:xfrm>
          <a:prstGeom prst="rect">
            <a:avLst/>
          </a:prstGeom>
          <a:noFill/>
          <a:ln>
            <a:noFill/>
          </a:ln>
        </p:spPr>
      </p:pic>
      <p:pic>
        <p:nvPicPr>
          <p:cNvPr id="76" name="Google Shape;76;p15"/>
          <p:cNvPicPr preferRelativeResize="0"/>
          <p:nvPr/>
        </p:nvPicPr>
        <p:blipFill>
          <a:blip r:embed="rId4">
            <a:alphaModFix/>
          </a:blip>
          <a:stretch>
            <a:fillRect/>
          </a:stretch>
        </p:blipFill>
        <p:spPr>
          <a:xfrm>
            <a:off x="2926425" y="3907476"/>
            <a:ext cx="5945904" cy="572700"/>
          </a:xfrm>
          <a:prstGeom prst="rect">
            <a:avLst/>
          </a:prstGeom>
          <a:noFill/>
          <a:ln>
            <a:noFill/>
          </a:ln>
        </p:spPr>
      </p:pic>
      <p:pic>
        <p:nvPicPr>
          <p:cNvPr id="77" name="Google Shape;77;p15"/>
          <p:cNvPicPr preferRelativeResize="0"/>
          <p:nvPr/>
        </p:nvPicPr>
        <p:blipFill>
          <a:blip r:embed="rId5">
            <a:alphaModFix/>
          </a:blip>
          <a:stretch>
            <a:fillRect/>
          </a:stretch>
        </p:blipFill>
        <p:spPr>
          <a:xfrm>
            <a:off x="850175" y="1154838"/>
            <a:ext cx="1678676" cy="78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Use Aspen to Perform Material Balances</a:t>
            </a:r>
            <a:endParaRPr/>
          </a:p>
        </p:txBody>
      </p:sp>
      <p:sp>
        <p:nvSpPr>
          <p:cNvPr id="83" name="Google Shape;83;p16"/>
          <p:cNvSpPr txBox="1"/>
          <p:nvPr>
            <p:ph idx="1" type="body"/>
          </p:nvPr>
        </p:nvSpPr>
        <p:spPr>
          <a:xfrm>
            <a:off x="311700" y="13707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Aspen can be used to calculate needed inlet compositions with known outlet conditions using a design spec</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Otherwise, define inlets and Aspen will automatically calculate the outlet compositions</a:t>
            </a:r>
            <a:endParaRPr>
              <a:solidFill>
                <a:srgbClr val="000000"/>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1275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Calculate Inlet Conditions with Desired Outlet Conditions</a:t>
            </a:r>
            <a:endParaRPr/>
          </a:p>
        </p:txBody>
      </p:sp>
      <p:sp>
        <p:nvSpPr>
          <p:cNvPr id="89" name="Google Shape;89;p17"/>
          <p:cNvSpPr txBox="1"/>
          <p:nvPr>
            <p:ph idx="1" type="body"/>
          </p:nvPr>
        </p:nvSpPr>
        <p:spPr>
          <a:xfrm>
            <a:off x="311700" y="1011775"/>
            <a:ext cx="8520600" cy="13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Example: Flash evaporator with known conditions, known outlet vapor composition, but unknown inlet composition</a:t>
            </a:r>
            <a:endParaRPr>
              <a:solidFill>
                <a:srgbClr val="000000"/>
              </a:solidFill>
            </a:endParaRPr>
          </a:p>
          <a:p>
            <a:pPr indent="0" lvl="0" marL="0" rtl="0" algn="l">
              <a:spcBef>
                <a:spcPts val="1200"/>
              </a:spcBef>
              <a:spcAft>
                <a:spcPts val="1200"/>
              </a:spcAft>
              <a:buNone/>
            </a:pPr>
            <a:r>
              <a:rPr lang="en">
                <a:solidFill>
                  <a:srgbClr val="000000"/>
                </a:solidFill>
              </a:rPr>
              <a:t>Goal: Find inlet composition needed to produce desired vapor product</a:t>
            </a:r>
            <a:endParaRPr>
              <a:solidFill>
                <a:srgbClr val="000000"/>
              </a:solidFill>
            </a:endParaRPr>
          </a:p>
        </p:txBody>
      </p:sp>
      <p:sp>
        <p:nvSpPr>
          <p:cNvPr id="90" name="Google Shape;90;p17"/>
          <p:cNvSpPr txBox="1"/>
          <p:nvPr/>
        </p:nvSpPr>
        <p:spPr>
          <a:xfrm>
            <a:off x="178575" y="2226450"/>
            <a:ext cx="2997000" cy="7683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Step 1</a:t>
            </a:r>
            <a:r>
              <a:rPr lang="en">
                <a:latin typeface="Lato"/>
                <a:ea typeface="Lato"/>
                <a:cs typeface="Lato"/>
                <a:sym typeface="Lato"/>
              </a:rPr>
              <a:t>: </a:t>
            </a:r>
            <a:r>
              <a:rPr lang="en">
                <a:latin typeface="Lato"/>
                <a:ea typeface="Lato"/>
                <a:cs typeface="Lato"/>
                <a:sym typeface="Lato"/>
              </a:rPr>
              <a:t>Under “Simulation” on Aspen, go to “Flowsheeting Options”, s</a:t>
            </a:r>
            <a:r>
              <a:rPr lang="en">
                <a:latin typeface="Lato"/>
                <a:ea typeface="Lato"/>
                <a:cs typeface="Lato"/>
                <a:sym typeface="Lato"/>
              </a:rPr>
              <a:t>elect Design Spec</a:t>
            </a:r>
            <a:endParaRPr>
              <a:latin typeface="Lato"/>
              <a:ea typeface="Lato"/>
              <a:cs typeface="Lato"/>
              <a:sym typeface="Lato"/>
            </a:endParaRPr>
          </a:p>
        </p:txBody>
      </p:sp>
      <p:sp>
        <p:nvSpPr>
          <p:cNvPr id="91" name="Google Shape;91;p17"/>
          <p:cNvSpPr txBox="1"/>
          <p:nvPr/>
        </p:nvSpPr>
        <p:spPr>
          <a:xfrm>
            <a:off x="2783600" y="3268225"/>
            <a:ext cx="2068500" cy="6369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Step 2</a:t>
            </a:r>
            <a:r>
              <a:rPr lang="en">
                <a:latin typeface="Lato"/>
                <a:ea typeface="Lato"/>
                <a:cs typeface="Lato"/>
                <a:sym typeface="Lato"/>
              </a:rPr>
              <a:t>: Define outlet variable type</a:t>
            </a:r>
            <a:endParaRPr>
              <a:latin typeface="Lato"/>
              <a:ea typeface="Lato"/>
              <a:cs typeface="Lato"/>
              <a:sym typeface="Lato"/>
            </a:endParaRPr>
          </a:p>
        </p:txBody>
      </p:sp>
      <p:pic>
        <p:nvPicPr>
          <p:cNvPr id="92" name="Google Shape;92;p17"/>
          <p:cNvPicPr preferRelativeResize="0"/>
          <p:nvPr/>
        </p:nvPicPr>
        <p:blipFill>
          <a:blip r:embed="rId3">
            <a:alphaModFix/>
          </a:blip>
          <a:stretch>
            <a:fillRect/>
          </a:stretch>
        </p:blipFill>
        <p:spPr>
          <a:xfrm>
            <a:off x="430300" y="3070950"/>
            <a:ext cx="2188750" cy="1946975"/>
          </a:xfrm>
          <a:prstGeom prst="rect">
            <a:avLst/>
          </a:prstGeom>
          <a:noFill/>
          <a:ln>
            <a:noFill/>
          </a:ln>
        </p:spPr>
      </p:pic>
      <p:pic>
        <p:nvPicPr>
          <p:cNvPr id="93" name="Google Shape;93;p17"/>
          <p:cNvPicPr preferRelativeResize="0"/>
          <p:nvPr/>
        </p:nvPicPr>
        <p:blipFill rotWithShape="1">
          <a:blip r:embed="rId4">
            <a:alphaModFix/>
          </a:blip>
          <a:srcRect b="19632" l="0" r="21507" t="4506"/>
          <a:stretch/>
        </p:blipFill>
        <p:spPr>
          <a:xfrm>
            <a:off x="4940450" y="2186700"/>
            <a:ext cx="4127349" cy="28152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528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Mass Balances with Design Spec cont.</a:t>
            </a:r>
            <a:endParaRPr/>
          </a:p>
        </p:txBody>
      </p:sp>
      <p:sp>
        <p:nvSpPr>
          <p:cNvPr id="99" name="Google Shape;99;p18"/>
          <p:cNvSpPr txBox="1"/>
          <p:nvPr/>
        </p:nvSpPr>
        <p:spPr>
          <a:xfrm>
            <a:off x="192425" y="952500"/>
            <a:ext cx="1876200" cy="5727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Step 3</a:t>
            </a:r>
            <a:r>
              <a:rPr lang="en">
                <a:latin typeface="Lato"/>
                <a:ea typeface="Lato"/>
                <a:cs typeface="Lato"/>
                <a:sym typeface="Lato"/>
              </a:rPr>
              <a:t>: Define the target output value</a:t>
            </a:r>
            <a:endParaRPr>
              <a:latin typeface="Lato"/>
              <a:ea typeface="Lato"/>
              <a:cs typeface="Lato"/>
              <a:sym typeface="Lato"/>
            </a:endParaRPr>
          </a:p>
        </p:txBody>
      </p:sp>
      <p:sp>
        <p:nvSpPr>
          <p:cNvPr id="100" name="Google Shape;100;p18"/>
          <p:cNvSpPr txBox="1"/>
          <p:nvPr/>
        </p:nvSpPr>
        <p:spPr>
          <a:xfrm>
            <a:off x="3581950" y="647700"/>
            <a:ext cx="2280300" cy="5727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Step 4:</a:t>
            </a:r>
            <a:r>
              <a:rPr lang="en">
                <a:latin typeface="Lato"/>
                <a:ea typeface="Lato"/>
                <a:cs typeface="Lato"/>
                <a:sym typeface="Lato"/>
              </a:rPr>
              <a:t> Define the inlet variable to calculate</a:t>
            </a:r>
            <a:endParaRPr>
              <a:latin typeface="Lato"/>
              <a:ea typeface="Lato"/>
              <a:cs typeface="Lato"/>
              <a:sym typeface="Lato"/>
            </a:endParaRPr>
          </a:p>
        </p:txBody>
      </p:sp>
      <p:pic>
        <p:nvPicPr>
          <p:cNvPr id="101" name="Google Shape;101;p18"/>
          <p:cNvPicPr preferRelativeResize="0"/>
          <p:nvPr/>
        </p:nvPicPr>
        <p:blipFill rotWithShape="1">
          <a:blip r:embed="rId3">
            <a:alphaModFix/>
          </a:blip>
          <a:srcRect b="0" l="0" r="60314" t="0"/>
          <a:stretch/>
        </p:blipFill>
        <p:spPr>
          <a:xfrm>
            <a:off x="192425" y="1794675"/>
            <a:ext cx="2947000" cy="2271250"/>
          </a:xfrm>
          <a:prstGeom prst="rect">
            <a:avLst/>
          </a:prstGeom>
          <a:noFill/>
          <a:ln>
            <a:noFill/>
          </a:ln>
        </p:spPr>
      </p:pic>
      <p:pic>
        <p:nvPicPr>
          <p:cNvPr id="102" name="Google Shape;102;p18"/>
          <p:cNvPicPr preferRelativeResize="0"/>
          <p:nvPr/>
        </p:nvPicPr>
        <p:blipFill rotWithShape="1">
          <a:blip r:embed="rId4">
            <a:alphaModFix/>
          </a:blip>
          <a:srcRect b="40191" l="0" r="4725" t="0"/>
          <a:stretch/>
        </p:blipFill>
        <p:spPr>
          <a:xfrm>
            <a:off x="3529500" y="1363275"/>
            <a:ext cx="5402525" cy="2039800"/>
          </a:xfrm>
          <a:prstGeom prst="rect">
            <a:avLst/>
          </a:prstGeom>
          <a:noFill/>
          <a:ln>
            <a:noFill/>
          </a:ln>
        </p:spPr>
      </p:pic>
      <p:pic>
        <p:nvPicPr>
          <p:cNvPr id="103" name="Google Shape;103;p18"/>
          <p:cNvPicPr preferRelativeResize="0"/>
          <p:nvPr/>
        </p:nvPicPr>
        <p:blipFill>
          <a:blip r:embed="rId5">
            <a:alphaModFix/>
          </a:blip>
          <a:stretch>
            <a:fillRect/>
          </a:stretch>
        </p:blipFill>
        <p:spPr>
          <a:xfrm>
            <a:off x="3645613" y="3650825"/>
            <a:ext cx="5081136" cy="123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380475"/>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Add Material Streams</a:t>
            </a:r>
            <a:endParaRPr/>
          </a:p>
        </p:txBody>
      </p:sp>
      <p:sp>
        <p:nvSpPr>
          <p:cNvPr id="109" name="Google Shape;109;p19"/>
          <p:cNvSpPr txBox="1"/>
          <p:nvPr>
            <p:ph idx="1" type="body"/>
          </p:nvPr>
        </p:nvSpPr>
        <p:spPr>
          <a:xfrm>
            <a:off x="208775" y="1152475"/>
            <a:ext cx="214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500">
                <a:solidFill>
                  <a:srgbClr val="000000"/>
                </a:solidFill>
              </a:rPr>
              <a:t>Step 1</a:t>
            </a:r>
            <a:r>
              <a:rPr lang="en" sz="1500">
                <a:solidFill>
                  <a:srgbClr val="000000"/>
                </a:solidFill>
              </a:rPr>
              <a:t>: Select Streams tab and if necessary stream type</a:t>
            </a:r>
            <a:endParaRPr sz="1500">
              <a:solidFill>
                <a:srgbClr val="000000"/>
              </a:solidFill>
            </a:endParaRPr>
          </a:p>
        </p:txBody>
      </p:sp>
      <p:pic>
        <p:nvPicPr>
          <p:cNvPr id="110" name="Google Shape;110;p19"/>
          <p:cNvPicPr preferRelativeResize="0"/>
          <p:nvPr/>
        </p:nvPicPr>
        <p:blipFill>
          <a:blip r:embed="rId3">
            <a:alphaModFix/>
          </a:blip>
          <a:stretch>
            <a:fillRect/>
          </a:stretch>
        </p:blipFill>
        <p:spPr>
          <a:xfrm>
            <a:off x="257250" y="2110600"/>
            <a:ext cx="2044350" cy="2458275"/>
          </a:xfrm>
          <a:prstGeom prst="rect">
            <a:avLst/>
          </a:prstGeom>
          <a:noFill/>
          <a:ln>
            <a:noFill/>
          </a:ln>
        </p:spPr>
      </p:pic>
      <p:sp>
        <p:nvSpPr>
          <p:cNvPr id="111" name="Google Shape;111;p19"/>
          <p:cNvSpPr txBox="1"/>
          <p:nvPr/>
        </p:nvSpPr>
        <p:spPr>
          <a:xfrm>
            <a:off x="3549750" y="1152475"/>
            <a:ext cx="20445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ato"/>
                <a:ea typeface="Lato"/>
                <a:cs typeface="Lato"/>
                <a:sym typeface="Lato"/>
              </a:rPr>
              <a:t>Step 2</a:t>
            </a:r>
            <a:r>
              <a:rPr lang="en" sz="1500">
                <a:latin typeface="Lato"/>
                <a:ea typeface="Lato"/>
                <a:cs typeface="Lato"/>
                <a:sym typeface="Lato"/>
              </a:rPr>
              <a:t>: Select where the streams should go in and out of the reactor</a:t>
            </a:r>
            <a:endParaRPr sz="1500">
              <a:latin typeface="Lato"/>
              <a:ea typeface="Lato"/>
              <a:cs typeface="Lato"/>
              <a:sym typeface="Lato"/>
            </a:endParaRPr>
          </a:p>
        </p:txBody>
      </p:sp>
      <p:pic>
        <p:nvPicPr>
          <p:cNvPr id="112" name="Google Shape;112;p19"/>
          <p:cNvPicPr preferRelativeResize="0"/>
          <p:nvPr/>
        </p:nvPicPr>
        <p:blipFill>
          <a:blip r:embed="rId4">
            <a:alphaModFix/>
          </a:blip>
          <a:stretch>
            <a:fillRect/>
          </a:stretch>
        </p:blipFill>
        <p:spPr>
          <a:xfrm>
            <a:off x="3708763" y="2185063"/>
            <a:ext cx="1726475" cy="2309350"/>
          </a:xfrm>
          <a:prstGeom prst="rect">
            <a:avLst/>
          </a:prstGeom>
          <a:noFill/>
          <a:ln>
            <a:noFill/>
          </a:ln>
        </p:spPr>
      </p:pic>
      <p:sp>
        <p:nvSpPr>
          <p:cNvPr id="113" name="Google Shape;113;p19"/>
          <p:cNvSpPr txBox="1"/>
          <p:nvPr/>
        </p:nvSpPr>
        <p:spPr>
          <a:xfrm>
            <a:off x="6842400" y="1152475"/>
            <a:ext cx="1989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Lato"/>
                <a:ea typeface="Lato"/>
                <a:cs typeface="Lato"/>
                <a:sym typeface="Lato"/>
              </a:rPr>
              <a:t>Step 3</a:t>
            </a:r>
            <a:r>
              <a:rPr lang="en" sz="1500">
                <a:latin typeface="Lato"/>
                <a:ea typeface="Lato"/>
                <a:cs typeface="Lato"/>
                <a:sym typeface="Lato"/>
              </a:rPr>
              <a:t>: Click the mouse where you would like to connect the stream and again to place the end</a:t>
            </a:r>
            <a:endParaRPr sz="1500">
              <a:latin typeface="Lato"/>
              <a:ea typeface="Lato"/>
              <a:cs typeface="Lato"/>
              <a:sym typeface="Lato"/>
            </a:endParaRPr>
          </a:p>
          <a:p>
            <a:pPr indent="0" lvl="0" marL="0" rtl="0" algn="l">
              <a:spcBef>
                <a:spcPts val="0"/>
              </a:spcBef>
              <a:spcAft>
                <a:spcPts val="0"/>
              </a:spcAft>
              <a:buNone/>
            </a:pPr>
            <a:r>
              <a:t/>
            </a:r>
            <a:endParaRPr sz="1500">
              <a:solidFill>
                <a:schemeClr val="dk2"/>
              </a:solidFill>
              <a:latin typeface="Lato"/>
              <a:ea typeface="Lato"/>
              <a:cs typeface="Lato"/>
              <a:sym typeface="Lato"/>
            </a:endParaRPr>
          </a:p>
        </p:txBody>
      </p:sp>
      <p:pic>
        <p:nvPicPr>
          <p:cNvPr id="114" name="Google Shape;114;p19"/>
          <p:cNvPicPr preferRelativeResize="0"/>
          <p:nvPr/>
        </p:nvPicPr>
        <p:blipFill rotWithShape="1">
          <a:blip r:embed="rId5">
            <a:alphaModFix/>
          </a:blip>
          <a:srcRect b="0" l="0" r="0" t="8071"/>
          <a:stretch/>
        </p:blipFill>
        <p:spPr>
          <a:xfrm>
            <a:off x="6639325" y="2429300"/>
            <a:ext cx="2192975" cy="1924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Add Material Streams</a:t>
            </a:r>
            <a:endParaRPr/>
          </a:p>
        </p:txBody>
      </p:sp>
      <p:sp>
        <p:nvSpPr>
          <p:cNvPr id="120" name="Google Shape;12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500">
                <a:solidFill>
                  <a:srgbClr val="000000"/>
                </a:solidFill>
              </a:rPr>
              <a:t>Step 4</a:t>
            </a:r>
            <a:r>
              <a:rPr lang="en" sz="1500">
                <a:solidFill>
                  <a:srgbClr val="000000"/>
                </a:solidFill>
              </a:rPr>
              <a:t>: Verify that the flowsheet is complete with no required streams unfilled before moving on</a:t>
            </a:r>
            <a:endParaRPr/>
          </a:p>
        </p:txBody>
      </p:sp>
      <p:sp>
        <p:nvSpPr>
          <p:cNvPr id="121" name="Google Shape;121;p20"/>
          <p:cNvSpPr txBox="1"/>
          <p:nvPr/>
        </p:nvSpPr>
        <p:spPr>
          <a:xfrm>
            <a:off x="6972563" y="1189925"/>
            <a:ext cx="2044500" cy="33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Lato"/>
              <a:ea typeface="Lato"/>
              <a:cs typeface="Lato"/>
              <a:sym typeface="Lato"/>
            </a:endParaRPr>
          </a:p>
        </p:txBody>
      </p:sp>
      <p:pic>
        <p:nvPicPr>
          <p:cNvPr id="122" name="Google Shape;122;p20"/>
          <p:cNvPicPr preferRelativeResize="0"/>
          <p:nvPr/>
        </p:nvPicPr>
        <p:blipFill>
          <a:blip r:embed="rId3">
            <a:alphaModFix/>
          </a:blip>
          <a:stretch>
            <a:fillRect/>
          </a:stretch>
        </p:blipFill>
        <p:spPr>
          <a:xfrm>
            <a:off x="4107225" y="1983100"/>
            <a:ext cx="335334" cy="269725"/>
          </a:xfrm>
          <a:prstGeom prst="rect">
            <a:avLst/>
          </a:prstGeom>
          <a:noFill/>
          <a:ln>
            <a:noFill/>
          </a:ln>
        </p:spPr>
      </p:pic>
      <p:pic>
        <p:nvPicPr>
          <p:cNvPr id="123" name="Google Shape;123;p20"/>
          <p:cNvPicPr preferRelativeResize="0"/>
          <p:nvPr/>
        </p:nvPicPr>
        <p:blipFill>
          <a:blip r:embed="rId4">
            <a:alphaModFix/>
          </a:blip>
          <a:stretch>
            <a:fillRect/>
          </a:stretch>
        </p:blipFill>
        <p:spPr>
          <a:xfrm>
            <a:off x="542248" y="1948450"/>
            <a:ext cx="2142300" cy="339019"/>
          </a:xfrm>
          <a:prstGeom prst="rect">
            <a:avLst/>
          </a:prstGeom>
          <a:noFill/>
          <a:ln>
            <a:noFill/>
          </a:ln>
        </p:spPr>
      </p:pic>
      <p:pic>
        <p:nvPicPr>
          <p:cNvPr id="124" name="Google Shape;124;p20"/>
          <p:cNvPicPr preferRelativeResize="0"/>
          <p:nvPr/>
        </p:nvPicPr>
        <p:blipFill>
          <a:blip r:embed="rId5">
            <a:alphaModFix/>
          </a:blip>
          <a:stretch>
            <a:fillRect/>
          </a:stretch>
        </p:blipFill>
        <p:spPr>
          <a:xfrm>
            <a:off x="5865238" y="1983100"/>
            <a:ext cx="2584150" cy="269725"/>
          </a:xfrm>
          <a:prstGeom prst="rect">
            <a:avLst/>
          </a:prstGeom>
          <a:noFill/>
          <a:ln>
            <a:noFill/>
          </a:ln>
        </p:spPr>
      </p:pic>
      <p:pic>
        <p:nvPicPr>
          <p:cNvPr id="125" name="Google Shape;125;p20"/>
          <p:cNvPicPr preferRelativeResize="0"/>
          <p:nvPr/>
        </p:nvPicPr>
        <p:blipFill>
          <a:blip r:embed="rId6">
            <a:alphaModFix/>
          </a:blip>
          <a:stretch>
            <a:fillRect/>
          </a:stretch>
        </p:blipFill>
        <p:spPr>
          <a:xfrm>
            <a:off x="2348700" y="2389375"/>
            <a:ext cx="4446599" cy="2533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Define Custom </a:t>
            </a:r>
            <a:r>
              <a:rPr lang="en"/>
              <a:t>Compounds</a:t>
            </a:r>
            <a:r>
              <a:rPr lang="en"/>
              <a:t> in Aspen</a:t>
            </a:r>
            <a:endParaRPr/>
          </a:p>
        </p:txBody>
      </p:sp>
      <p:sp>
        <p:nvSpPr>
          <p:cNvPr id="131" name="Google Shape;131;p21"/>
          <p:cNvSpPr txBox="1"/>
          <p:nvPr>
            <p:ph idx="1" type="body"/>
          </p:nvPr>
        </p:nvSpPr>
        <p:spPr>
          <a:xfrm>
            <a:off x="311700" y="1000075"/>
            <a:ext cx="3672000" cy="4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Step 1</a:t>
            </a:r>
            <a:r>
              <a:rPr lang="en">
                <a:solidFill>
                  <a:srgbClr val="000000"/>
                </a:solidFill>
              </a:rPr>
              <a:t> : Begin new simulation</a:t>
            </a:r>
            <a:endParaRPr>
              <a:solidFill>
                <a:srgbClr val="000000"/>
              </a:solidFill>
            </a:endParaRPr>
          </a:p>
          <a:p>
            <a:pPr indent="0" lvl="0" marL="0" rtl="0" algn="l">
              <a:spcBef>
                <a:spcPts val="1200"/>
              </a:spcBef>
              <a:spcAft>
                <a:spcPts val="1200"/>
              </a:spcAft>
              <a:buNone/>
            </a:pPr>
            <a:r>
              <a:t/>
            </a:r>
            <a:endParaRPr/>
          </a:p>
        </p:txBody>
      </p:sp>
      <p:cxnSp>
        <p:nvCxnSpPr>
          <p:cNvPr id="132" name="Google Shape;132;p21"/>
          <p:cNvCxnSpPr/>
          <p:nvPr/>
        </p:nvCxnSpPr>
        <p:spPr>
          <a:xfrm>
            <a:off x="2327150" y="2181700"/>
            <a:ext cx="1771800" cy="0"/>
          </a:xfrm>
          <a:prstGeom prst="straightConnector1">
            <a:avLst/>
          </a:prstGeom>
          <a:noFill/>
          <a:ln cap="flat" cmpd="sng" w="9525">
            <a:solidFill>
              <a:srgbClr val="FF0000"/>
            </a:solidFill>
            <a:prstDash val="solid"/>
            <a:round/>
            <a:headEnd len="med" w="med" type="none"/>
            <a:tailEnd len="med" w="med" type="none"/>
          </a:ln>
        </p:spPr>
      </p:cxnSp>
      <p:grpSp>
        <p:nvGrpSpPr>
          <p:cNvPr id="133" name="Google Shape;133;p21"/>
          <p:cNvGrpSpPr/>
          <p:nvPr/>
        </p:nvGrpSpPr>
        <p:grpSpPr>
          <a:xfrm>
            <a:off x="1441225" y="1591154"/>
            <a:ext cx="6420201" cy="3244400"/>
            <a:chOff x="1441225" y="1591154"/>
            <a:chExt cx="6420201" cy="3244400"/>
          </a:xfrm>
        </p:grpSpPr>
        <p:pic>
          <p:nvPicPr>
            <p:cNvPr id="134" name="Google Shape;134;p21"/>
            <p:cNvPicPr preferRelativeResize="0"/>
            <p:nvPr/>
          </p:nvPicPr>
          <p:blipFill>
            <a:blip r:embed="rId3">
              <a:alphaModFix/>
            </a:blip>
            <a:stretch>
              <a:fillRect/>
            </a:stretch>
          </p:blipFill>
          <p:spPr>
            <a:xfrm>
              <a:off x="1441225" y="1591154"/>
              <a:ext cx="6420201" cy="3244400"/>
            </a:xfrm>
            <a:prstGeom prst="rect">
              <a:avLst/>
            </a:prstGeom>
            <a:noFill/>
            <a:ln>
              <a:noFill/>
            </a:ln>
          </p:spPr>
        </p:pic>
        <p:sp>
          <p:nvSpPr>
            <p:cNvPr id="135" name="Google Shape;135;p21"/>
            <p:cNvSpPr/>
            <p:nvPr/>
          </p:nvSpPr>
          <p:spPr>
            <a:xfrm>
              <a:off x="2340350" y="2029300"/>
              <a:ext cx="1771800" cy="291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